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648" r:id="rId3"/>
    <p:sldId id="673" r:id="rId4"/>
    <p:sldId id="674" r:id="rId5"/>
    <p:sldId id="675" r:id="rId6"/>
    <p:sldId id="655" r:id="rId7"/>
    <p:sldId id="656" r:id="rId8"/>
    <p:sldId id="657" r:id="rId9"/>
    <p:sldId id="670" r:id="rId10"/>
    <p:sldId id="659" r:id="rId11"/>
    <p:sldId id="671" r:id="rId12"/>
    <p:sldId id="660" r:id="rId13"/>
    <p:sldId id="661" r:id="rId14"/>
    <p:sldId id="672" r:id="rId15"/>
    <p:sldId id="662" r:id="rId16"/>
    <p:sldId id="663" r:id="rId17"/>
    <p:sldId id="664" r:id="rId18"/>
    <p:sldId id="665" r:id="rId19"/>
    <p:sldId id="667" r:id="rId20"/>
    <p:sldId id="6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p:cViewPr varScale="1">
        <p:scale>
          <a:sx n="48" d="100"/>
          <a:sy n="48" d="100"/>
        </p:scale>
        <p:origin x="130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0E29F-20D3-4016-ABE4-A4CF3BFACB6E}" type="datetimeFigureOut">
              <a:rPr lang="en-US" smtClean="0"/>
              <a:pPr/>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A0441-5A10-4C2A-993A-8D3FB57AE1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a:t>
            </a:fld>
            <a:endParaRPr lang="en-IN" altLang="en-US"/>
          </a:p>
        </p:txBody>
      </p:sp>
    </p:spTree>
    <p:extLst>
      <p:ext uri="{BB962C8B-B14F-4D97-AF65-F5344CB8AC3E}">
        <p14:creationId xmlns:p14="http://schemas.microsoft.com/office/powerpoint/2010/main" val="132988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11</a:t>
            </a:fld>
            <a:endParaRPr lang="en-IN" altLang="en-US"/>
          </a:p>
        </p:txBody>
      </p:sp>
    </p:spTree>
    <p:extLst>
      <p:ext uri="{BB962C8B-B14F-4D97-AF65-F5344CB8AC3E}">
        <p14:creationId xmlns:p14="http://schemas.microsoft.com/office/powerpoint/2010/main" val="249772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12</a:t>
            </a:fld>
            <a:endParaRPr lang="en-IN" altLang="en-US"/>
          </a:p>
        </p:txBody>
      </p:sp>
    </p:spTree>
    <p:extLst>
      <p:ext uri="{BB962C8B-B14F-4D97-AF65-F5344CB8AC3E}">
        <p14:creationId xmlns:p14="http://schemas.microsoft.com/office/powerpoint/2010/main" val="334903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13</a:t>
            </a:fld>
            <a:endParaRPr lang="en-IN" altLang="en-US"/>
          </a:p>
        </p:txBody>
      </p:sp>
    </p:spTree>
    <p:extLst>
      <p:ext uri="{BB962C8B-B14F-4D97-AF65-F5344CB8AC3E}">
        <p14:creationId xmlns:p14="http://schemas.microsoft.com/office/powerpoint/2010/main" val="21399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14</a:t>
            </a:fld>
            <a:endParaRPr lang="en-IN" altLang="en-US"/>
          </a:p>
        </p:txBody>
      </p:sp>
    </p:spTree>
    <p:extLst>
      <p:ext uri="{BB962C8B-B14F-4D97-AF65-F5344CB8AC3E}">
        <p14:creationId xmlns:p14="http://schemas.microsoft.com/office/powerpoint/2010/main" val="92292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15</a:t>
            </a:fld>
            <a:endParaRPr lang="en-IN" altLang="en-US"/>
          </a:p>
        </p:txBody>
      </p:sp>
    </p:spTree>
    <p:extLst>
      <p:ext uri="{BB962C8B-B14F-4D97-AF65-F5344CB8AC3E}">
        <p14:creationId xmlns:p14="http://schemas.microsoft.com/office/powerpoint/2010/main" val="4722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16</a:t>
            </a:fld>
            <a:endParaRPr lang="en-IN" altLang="en-US"/>
          </a:p>
        </p:txBody>
      </p:sp>
    </p:spTree>
    <p:extLst>
      <p:ext uri="{BB962C8B-B14F-4D97-AF65-F5344CB8AC3E}">
        <p14:creationId xmlns:p14="http://schemas.microsoft.com/office/powerpoint/2010/main" val="5641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17</a:t>
            </a:fld>
            <a:endParaRPr lang="en-IN" altLang="en-US"/>
          </a:p>
        </p:txBody>
      </p:sp>
    </p:spTree>
    <p:extLst>
      <p:ext uri="{BB962C8B-B14F-4D97-AF65-F5344CB8AC3E}">
        <p14:creationId xmlns:p14="http://schemas.microsoft.com/office/powerpoint/2010/main" val="299191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18</a:t>
            </a:fld>
            <a:endParaRPr lang="en-IN" altLang="en-US"/>
          </a:p>
        </p:txBody>
      </p:sp>
    </p:spTree>
    <p:extLst>
      <p:ext uri="{BB962C8B-B14F-4D97-AF65-F5344CB8AC3E}">
        <p14:creationId xmlns:p14="http://schemas.microsoft.com/office/powerpoint/2010/main" val="40660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19</a:t>
            </a:fld>
            <a:endParaRPr lang="en-IN" altLang="en-US"/>
          </a:p>
        </p:txBody>
      </p:sp>
    </p:spTree>
    <p:extLst>
      <p:ext uri="{BB962C8B-B14F-4D97-AF65-F5344CB8AC3E}">
        <p14:creationId xmlns:p14="http://schemas.microsoft.com/office/powerpoint/2010/main" val="258840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20</a:t>
            </a:fld>
            <a:endParaRPr lang="en-IN" altLang="en-US"/>
          </a:p>
        </p:txBody>
      </p:sp>
    </p:spTree>
    <p:extLst>
      <p:ext uri="{BB962C8B-B14F-4D97-AF65-F5344CB8AC3E}">
        <p14:creationId xmlns:p14="http://schemas.microsoft.com/office/powerpoint/2010/main" val="48769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a:t>
            </a:fld>
            <a:endParaRPr lang="en-IN" altLang="en-US"/>
          </a:p>
        </p:txBody>
      </p:sp>
    </p:spTree>
    <p:extLst>
      <p:ext uri="{BB962C8B-B14F-4D97-AF65-F5344CB8AC3E}">
        <p14:creationId xmlns:p14="http://schemas.microsoft.com/office/powerpoint/2010/main" val="263455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a:t>
            </a:fld>
            <a:endParaRPr lang="en-IN" altLang="en-US"/>
          </a:p>
        </p:txBody>
      </p:sp>
    </p:spTree>
    <p:extLst>
      <p:ext uri="{BB962C8B-B14F-4D97-AF65-F5344CB8AC3E}">
        <p14:creationId xmlns:p14="http://schemas.microsoft.com/office/powerpoint/2010/main" val="304285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a:t>
            </a:fld>
            <a:endParaRPr lang="en-IN" altLang="en-US"/>
          </a:p>
        </p:txBody>
      </p:sp>
    </p:spTree>
    <p:extLst>
      <p:ext uri="{BB962C8B-B14F-4D97-AF65-F5344CB8AC3E}">
        <p14:creationId xmlns:p14="http://schemas.microsoft.com/office/powerpoint/2010/main" val="58842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6</a:t>
            </a:fld>
            <a:endParaRPr lang="en-IN" altLang="en-US"/>
          </a:p>
        </p:txBody>
      </p:sp>
    </p:spTree>
    <p:extLst>
      <p:ext uri="{BB962C8B-B14F-4D97-AF65-F5344CB8AC3E}">
        <p14:creationId xmlns:p14="http://schemas.microsoft.com/office/powerpoint/2010/main" val="309151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7</a:t>
            </a:fld>
            <a:endParaRPr lang="en-IN" altLang="en-US"/>
          </a:p>
        </p:txBody>
      </p:sp>
    </p:spTree>
    <p:extLst>
      <p:ext uri="{BB962C8B-B14F-4D97-AF65-F5344CB8AC3E}">
        <p14:creationId xmlns:p14="http://schemas.microsoft.com/office/powerpoint/2010/main" val="361008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8</a:t>
            </a:fld>
            <a:endParaRPr lang="en-IN" altLang="en-US"/>
          </a:p>
        </p:txBody>
      </p:sp>
    </p:spTree>
    <p:extLst>
      <p:ext uri="{BB962C8B-B14F-4D97-AF65-F5344CB8AC3E}">
        <p14:creationId xmlns:p14="http://schemas.microsoft.com/office/powerpoint/2010/main" val="280340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9</a:t>
            </a:fld>
            <a:endParaRPr lang="en-IN" altLang="en-US"/>
          </a:p>
        </p:txBody>
      </p:sp>
    </p:spTree>
    <p:extLst>
      <p:ext uri="{BB962C8B-B14F-4D97-AF65-F5344CB8AC3E}">
        <p14:creationId xmlns:p14="http://schemas.microsoft.com/office/powerpoint/2010/main" val="37153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10</a:t>
            </a:fld>
            <a:endParaRPr lang="en-IN" altLang="en-US"/>
          </a:p>
        </p:txBody>
      </p:sp>
    </p:spTree>
    <p:extLst>
      <p:ext uri="{BB962C8B-B14F-4D97-AF65-F5344CB8AC3E}">
        <p14:creationId xmlns:p14="http://schemas.microsoft.com/office/powerpoint/2010/main" val="309679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A614C0-BBCD-4D6D-9A2A-B9D8C04BAA2C}"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A614C0-BBCD-4D6D-9A2A-B9D8C04BAA2C}"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A614C0-BBCD-4D6D-9A2A-B9D8C04BAA2C}"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A614C0-BBCD-4D6D-9A2A-B9D8C04BAA2C}"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A614C0-BBCD-4D6D-9A2A-B9D8C04BAA2C}"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614C0-BBCD-4D6D-9A2A-B9D8C04BAA2C}"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614C0-BBCD-4D6D-9A2A-B9D8C04BAA2C}"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614C0-BBCD-4D6D-9A2A-B9D8C04BAA2C}"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614C0-BBCD-4D6D-9A2A-B9D8C04BAA2C}" type="datetimeFigureOut">
              <a:rPr lang="en-US" smtClean="0"/>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0147A-B6AC-411F-B8A2-0558425380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996952"/>
            <a:ext cx="7772400" cy="3449796"/>
          </a:xfrm>
        </p:spPr>
        <p:txBody>
          <a:bodyPr/>
          <a:lstStyle/>
          <a:p>
            <a:r>
              <a:rPr lang="en-IN" b="1" dirty="0">
                <a:solidFill>
                  <a:srgbClr val="FFC000"/>
                </a:solidFill>
                <a:latin typeface="Algerian" panose="04020705040A02060702" pitchFamily="82" charset="0"/>
              </a:rPr>
              <a:t>GST: Handling of Complex issues arising in varied business conditions</a:t>
            </a:r>
            <a:endParaRPr lang="en-US" b="1" dirty="0">
              <a:solidFill>
                <a:srgbClr val="FFC000"/>
              </a:solidFill>
              <a:latin typeface="Algerian" panose="04020705040A02060702"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10</a:t>
            </a:fld>
            <a:endParaRPr lang="en-IN" altLang="en-US">
              <a:solidFill>
                <a:schemeClr val="bg1"/>
              </a:solidFill>
            </a:endParaRPr>
          </a:p>
        </p:txBody>
      </p:sp>
      <p:sp>
        <p:nvSpPr>
          <p:cNvPr id="8" name="Content Placeholder 2"/>
          <p:cNvSpPr txBox="1">
            <a:spLocks/>
          </p:cNvSpPr>
          <p:nvPr/>
        </p:nvSpPr>
        <p:spPr>
          <a:xfrm>
            <a:off x="382006" y="486619"/>
            <a:ext cx="830444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During search, the authorised officer can force open door of any premises and break open any almirah, box, electronic devices etc. in which he suspects that any goods, accounts or documents are concealed and access to which is denied </a:t>
            </a:r>
          </a:p>
        </p:txBody>
      </p:sp>
      <p:pic>
        <p:nvPicPr>
          <p:cNvPr id="7"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7731"/>
          <a:stretch/>
        </p:blipFill>
        <p:spPr bwMode="auto">
          <a:xfrm>
            <a:off x="4860032" y="2967410"/>
            <a:ext cx="4128393" cy="33889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daya breaking door cid"/>
          <p:cNvPicPr>
            <a:picLocks noChangeAspect="1" noChangeArrowheads="1"/>
          </p:cNvPicPr>
          <p:nvPr/>
        </p:nvPicPr>
        <p:blipFill rotWithShape="1">
          <a:blip r:embed="rId4">
            <a:extLst>
              <a:ext uri="{28A0092B-C50C-407E-A947-70E740481C1C}">
                <a14:useLocalDpi xmlns:a14="http://schemas.microsoft.com/office/drawing/2010/main" val="0"/>
              </a:ext>
            </a:extLst>
          </a:blip>
          <a:srcRect l="-799" t="1347" r="799" b="55568"/>
          <a:stretch/>
        </p:blipFill>
        <p:spPr bwMode="auto">
          <a:xfrm>
            <a:off x="611560" y="3257724"/>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78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11</a:t>
            </a:fld>
            <a:endParaRPr lang="en-IN" altLang="en-US">
              <a:solidFill>
                <a:schemeClr val="bg1"/>
              </a:solidFill>
            </a:endParaRPr>
          </a:p>
        </p:txBody>
      </p:sp>
      <p:sp>
        <p:nvSpPr>
          <p:cNvPr id="8" name="Content Placeholder 2"/>
          <p:cNvSpPr txBox="1">
            <a:spLocks/>
          </p:cNvSpPr>
          <p:nvPr/>
        </p:nvSpPr>
        <p:spPr>
          <a:xfrm>
            <a:off x="300005" y="1326331"/>
            <a:ext cx="5640147"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authorised officer can also seal the premises where the access is denied</a:t>
            </a:r>
          </a:p>
        </p:txBody>
      </p:sp>
      <p:pic>
        <p:nvPicPr>
          <p:cNvPr id="6146" name="Picture 2" descr="Image result for sealing the prem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118" y="3140968"/>
            <a:ext cx="1910558" cy="25858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4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12</a:t>
            </a:fld>
            <a:endParaRPr lang="en-IN" altLang="en-US">
              <a:solidFill>
                <a:schemeClr val="bg1"/>
              </a:solidFill>
            </a:endParaRPr>
          </a:p>
        </p:txBody>
      </p:sp>
      <p:sp>
        <p:nvSpPr>
          <p:cNvPr id="8" name="Content Placeholder 2"/>
          <p:cNvSpPr txBox="1">
            <a:spLocks/>
          </p:cNvSpPr>
          <p:nvPr/>
        </p:nvSpPr>
        <p:spPr>
          <a:xfrm>
            <a:off x="467544" y="855234"/>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Where any goods, documents, books or things are liable for seizure under sub-section (2) of section 67, the proper officer or an authorised officer shall make an order of seizure in </a:t>
            </a:r>
            <a:r>
              <a:rPr lang="en-IN" sz="2800" b="1" dirty="0"/>
              <a:t>FORM GST INS-02</a:t>
            </a:r>
            <a:r>
              <a:rPr lang="en-IN" sz="2800" dirty="0"/>
              <a:t>. [Rule 139(2)]</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Where it is not practicable to seize any such goods, the proper officer or the authorised officer may serve on the owner or the custodian of the goods, an order of prohibition in </a:t>
            </a:r>
            <a:r>
              <a:rPr lang="en-IN" sz="2800" b="1" dirty="0"/>
              <a:t>FORM GST INS03 </a:t>
            </a:r>
            <a:r>
              <a:rPr lang="en-IN" sz="2800" dirty="0"/>
              <a:t>that he shall not remove, part with, or otherwise deal with the goods except with the previous permission of such officer. [Rule 139(4)]</a:t>
            </a:r>
          </a:p>
        </p:txBody>
      </p:sp>
    </p:spTree>
    <p:extLst>
      <p:ext uri="{BB962C8B-B14F-4D97-AF65-F5344CB8AC3E}">
        <p14:creationId xmlns:p14="http://schemas.microsoft.com/office/powerpoint/2010/main" val="109670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13</a:t>
            </a:fld>
            <a:endParaRPr lang="en-IN" altLang="en-US">
              <a:solidFill>
                <a:schemeClr val="bg1"/>
              </a:solidFill>
            </a:endParaRPr>
          </a:p>
        </p:txBody>
      </p:sp>
      <p:sp>
        <p:nvSpPr>
          <p:cNvPr id="8" name="Content Placeholder 2"/>
          <p:cNvSpPr txBox="1">
            <a:spLocks/>
          </p:cNvSpPr>
          <p:nvPr/>
        </p:nvSpPr>
        <p:spPr>
          <a:xfrm>
            <a:off x="467544" y="1081521"/>
            <a:ext cx="734387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Certain safeguards are provided in respect of power of search and seizure. These are:</a:t>
            </a:r>
          </a:p>
          <a:p>
            <a:pPr marL="571500" lvl="1" indent="-457200" algn="just">
              <a:lnSpc>
                <a:spcPct val="100000"/>
              </a:lnSpc>
              <a:spcBef>
                <a:spcPts val="450"/>
              </a:spcBef>
              <a:spcAft>
                <a:spcPts val="450"/>
              </a:spcAft>
              <a:buClr>
                <a:schemeClr val="tx2"/>
              </a:buClr>
              <a:buFont typeface="Wingdings" panose="05000000000000000000" pitchFamily="2" charset="2"/>
              <a:buChar char="ü"/>
              <a:defRPr/>
            </a:pPr>
            <a:r>
              <a:rPr lang="en-IN" sz="2800" dirty="0"/>
              <a:t> Seized goods or documents should not be retained beyond the period necessary for their examination;</a:t>
            </a:r>
          </a:p>
          <a:p>
            <a:pPr marL="571500" lvl="1" indent="-457200" algn="just">
              <a:lnSpc>
                <a:spcPct val="100000"/>
              </a:lnSpc>
              <a:spcBef>
                <a:spcPts val="450"/>
              </a:spcBef>
              <a:spcAft>
                <a:spcPts val="450"/>
              </a:spcAft>
              <a:buClr>
                <a:schemeClr val="tx2"/>
              </a:buClr>
              <a:buFont typeface="Wingdings" panose="05000000000000000000" pitchFamily="2" charset="2"/>
              <a:buChar char="ü"/>
              <a:defRPr/>
            </a:pPr>
            <a:r>
              <a:rPr lang="en-IN" sz="2800" dirty="0"/>
              <a:t> Provisional release of seized goods upon execution of Bond and furnishing of sufficient security or on payment of applicable tax, interest and penalty</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133224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14</a:t>
            </a:fld>
            <a:endParaRPr lang="en-IN" altLang="en-US">
              <a:solidFill>
                <a:schemeClr val="bg1"/>
              </a:solidFill>
            </a:endParaRPr>
          </a:p>
        </p:txBody>
      </p:sp>
      <p:sp>
        <p:nvSpPr>
          <p:cNvPr id="8" name="Content Placeholder 2"/>
          <p:cNvSpPr txBox="1">
            <a:spLocks/>
          </p:cNvSpPr>
          <p:nvPr/>
        </p:nvSpPr>
        <p:spPr>
          <a:xfrm>
            <a:off x="395536" y="1196752"/>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Photocopies of the documents can be taken by the person from whose custody documents are seized;</a:t>
            </a:r>
          </a:p>
          <a:p>
            <a:pPr marL="114300" lvl="1" algn="just">
              <a:lnSpc>
                <a:spcPct val="100000"/>
              </a:lnSpc>
              <a:spcBef>
                <a:spcPts val="450"/>
              </a:spcBef>
              <a:spcAft>
                <a:spcPts val="450"/>
              </a:spcAft>
              <a:buClr>
                <a:schemeClr val="tx2"/>
              </a:buClr>
              <a:defRPr/>
            </a:pPr>
            <a:r>
              <a:rPr lang="en-IN" sz="2800" dirty="0"/>
              <a:t> • For seized goods, if a notice is not issued within six months of its seizure, goods shall be returned to the person from whose possession it was seized- Period of six months can be extended on justified grounds up to a maximum period of six months by a proper officer i.e. Principal Commissioner /Commissioner.</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264399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15</a:t>
            </a:fld>
            <a:endParaRPr lang="en-IN" altLang="en-US">
              <a:solidFill>
                <a:schemeClr val="bg1"/>
              </a:solidFill>
            </a:endParaRPr>
          </a:p>
        </p:txBody>
      </p:sp>
      <p:sp>
        <p:nvSpPr>
          <p:cNvPr id="8" name="Content Placeholder 2"/>
          <p:cNvSpPr txBox="1">
            <a:spLocks/>
          </p:cNvSpPr>
          <p:nvPr/>
        </p:nvSpPr>
        <p:spPr>
          <a:xfrm>
            <a:off x="395537" y="1311399"/>
            <a:ext cx="6157664"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An inventory of seized goods shall be made by the seizing officer;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Certain categories of goods to be specified by Notification(such as perishable, hazardous nature goods etc.) can be disposed of immediately after seizure; </a:t>
            </a:r>
          </a:p>
        </p:txBody>
      </p:sp>
    </p:spTree>
    <p:extLst>
      <p:ext uri="{BB962C8B-B14F-4D97-AF65-F5344CB8AC3E}">
        <p14:creationId xmlns:p14="http://schemas.microsoft.com/office/powerpoint/2010/main" val="67902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8" name="Content Placeholder 2"/>
          <p:cNvSpPr txBox="1">
            <a:spLocks/>
          </p:cNvSpPr>
          <p:nvPr/>
        </p:nvSpPr>
        <p:spPr>
          <a:xfrm>
            <a:off x="395537" y="980728"/>
            <a:ext cx="4464495" cy="488600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  Certain basic guidelines to be observed during search: –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No search of premises should be carried out without a valid search warrant issued by the proper officer.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There should invariably be a lady officer accompanying the search team to a residence.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The officers before starting the search should disclose their identity by showing their identity cards to the person in-charge of the premises.</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16</a:t>
            </a:fld>
            <a:endParaRPr lang="en-IN" altLang="en-US">
              <a:solidFill>
                <a:schemeClr val="bg1"/>
              </a:solidFill>
            </a:endParaRPr>
          </a:p>
        </p:txBody>
      </p:sp>
      <p:pic>
        <p:nvPicPr>
          <p:cNvPr id="8194" name="Picture 2" descr="Image result for raid ajay"/>
          <p:cNvPicPr>
            <a:picLocks noChangeAspect="1" noChangeArrowheads="1"/>
          </p:cNvPicPr>
          <p:nvPr/>
        </p:nvPicPr>
        <p:blipFill rotWithShape="1">
          <a:blip r:embed="rId3">
            <a:extLst>
              <a:ext uri="{28A0092B-C50C-407E-A947-70E740481C1C}">
                <a14:useLocalDpi xmlns:a14="http://schemas.microsoft.com/office/drawing/2010/main" val="0"/>
              </a:ext>
            </a:extLst>
          </a:blip>
          <a:srcRect b="15942"/>
          <a:stretch/>
        </p:blipFill>
        <p:spPr bwMode="auto">
          <a:xfrm>
            <a:off x="5580112" y="1052736"/>
            <a:ext cx="310668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17</a:t>
            </a:fld>
            <a:endParaRPr lang="en-IN" altLang="en-US">
              <a:solidFill>
                <a:schemeClr val="bg1"/>
              </a:solidFill>
            </a:endParaRPr>
          </a:p>
        </p:txBody>
      </p:sp>
      <p:sp>
        <p:nvSpPr>
          <p:cNvPr id="8" name="Content Placeholder 2"/>
          <p:cNvSpPr txBox="1">
            <a:spLocks/>
          </p:cNvSpPr>
          <p:nvPr/>
        </p:nvSpPr>
        <p:spPr>
          <a:xfrm>
            <a:off x="396479" y="620688"/>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The search warrant should be executed before the start of the search by showing the same to the person in-charge of the premises and his signature should be taken on the body of the search warrant in token of having seen the same. The signatures of at least two witnesses should also be taken on the body of the search warrant.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search should be made in the presence of at least two independent witnesses of the locality. If no such inhabitants are available /willing, the inhabitants of any other locality should be asked to be witness to the search. The witnesses should be briefed about the purpose of the search.</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294589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18</a:t>
            </a:fld>
            <a:endParaRPr lang="en-IN" altLang="en-US">
              <a:solidFill>
                <a:schemeClr val="bg1"/>
              </a:solidFill>
            </a:endParaRPr>
          </a:p>
        </p:txBody>
      </p:sp>
      <p:sp>
        <p:nvSpPr>
          <p:cNvPr id="8" name="Content Placeholder 2"/>
          <p:cNvSpPr txBox="1">
            <a:spLocks/>
          </p:cNvSpPr>
          <p:nvPr/>
        </p:nvSpPr>
        <p:spPr>
          <a:xfrm>
            <a:off x="317454" y="1100043"/>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Both before the start of the search, and after its completion, the team of officers conducting the search and the accompanying witnesses should offer themselves for their personal search to the person in-charge of the premises being searched.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A </a:t>
            </a:r>
            <a:r>
              <a:rPr lang="en-IN" sz="2800" b="1" dirty="0" err="1"/>
              <a:t>Panchnama</a:t>
            </a:r>
            <a:r>
              <a:rPr lang="en-IN" sz="2800" b="1" dirty="0"/>
              <a:t> / </a:t>
            </a:r>
            <a:r>
              <a:rPr lang="en-IN" sz="2800" b="1" dirty="0" err="1"/>
              <a:t>Mahazar</a:t>
            </a:r>
            <a:r>
              <a:rPr lang="en-IN" sz="2800" b="1" dirty="0"/>
              <a:t> </a:t>
            </a:r>
            <a:r>
              <a:rPr lang="en-IN" sz="2800" dirty="0"/>
              <a:t>of the proceedings of the search should necessarily be prepared on the spot. A list of all goods, documents recovered and seized/detained should be prepared and annexed to the </a:t>
            </a:r>
            <a:r>
              <a:rPr lang="en-IN" sz="2800" dirty="0" err="1"/>
              <a:t>Panchnama</a:t>
            </a:r>
            <a:r>
              <a:rPr lang="en-IN" sz="2800" dirty="0"/>
              <a:t>/</a:t>
            </a:r>
            <a:r>
              <a:rPr lang="en-IN" sz="2800" dirty="0" err="1"/>
              <a:t>Mahazar</a:t>
            </a:r>
            <a:r>
              <a:rPr lang="en-IN" sz="2800" dirty="0"/>
              <a:t>.</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183805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19</a:t>
            </a:fld>
            <a:endParaRPr lang="en-IN" altLang="en-US">
              <a:solidFill>
                <a:schemeClr val="bg1"/>
              </a:solidFill>
            </a:endParaRPr>
          </a:p>
        </p:txBody>
      </p:sp>
      <p:sp>
        <p:nvSpPr>
          <p:cNvPr id="8" name="Content Placeholder 2"/>
          <p:cNvSpPr txBox="1">
            <a:spLocks/>
          </p:cNvSpPr>
          <p:nvPr/>
        </p:nvSpPr>
        <p:spPr>
          <a:xfrm>
            <a:off x="395536" y="1508893"/>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issuing authority of search warrant should maintain register of records of search warrant issued and the returned and used search warrants should be kept in records.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A copy of the </a:t>
            </a:r>
            <a:r>
              <a:rPr lang="en-IN" sz="2800" dirty="0" err="1"/>
              <a:t>Panchnama</a:t>
            </a:r>
            <a:r>
              <a:rPr lang="en-IN" sz="2800" dirty="0"/>
              <a:t> / </a:t>
            </a:r>
            <a:r>
              <a:rPr lang="en-IN" sz="2800" dirty="0" err="1"/>
              <a:t>Mahazar</a:t>
            </a:r>
            <a:r>
              <a:rPr lang="en-IN" sz="2800" dirty="0"/>
              <a:t> along with its annexure should be given to the person </a:t>
            </a:r>
            <a:r>
              <a:rPr lang="en-IN" sz="2800" dirty="0" err="1"/>
              <a:t>incharge</a:t>
            </a:r>
            <a:r>
              <a:rPr lang="en-IN" sz="2800" dirty="0"/>
              <a:t>/owner of the premises being searched under acknowledgement.</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354810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2</a:t>
            </a:fld>
            <a:endParaRPr lang="en-IN" altLang="en-US">
              <a:solidFill>
                <a:schemeClr val="bg1"/>
              </a:solidFill>
            </a:endParaRPr>
          </a:p>
        </p:txBody>
      </p:sp>
      <p:sp>
        <p:nvSpPr>
          <p:cNvPr id="8" name="Content Placeholder 2"/>
          <p:cNvSpPr txBox="1">
            <a:spLocks/>
          </p:cNvSpPr>
          <p:nvPr/>
        </p:nvSpPr>
        <p:spPr>
          <a:xfrm>
            <a:off x="300005" y="1412776"/>
            <a:ext cx="8386795" cy="494357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Advising the client during audit and investigation and assistance in clarifying the issues raised by the audit/investigation team, preparation of statements/ reports to  be submitted to audit/ investigation team, preparation and submission of documents requested by the department, drafting of letters, correspondence and reply to audit observations.</a:t>
            </a:r>
            <a:endParaRPr lang="en-IN" altLang="en-US" sz="3400" dirty="0">
              <a:ea typeface="Cambria Math" panose="02040503050406030204" pitchFamily="18" charset="0"/>
              <a:cs typeface="Cambria Math" panose="02040503050406030204" pitchFamily="18" charset="0"/>
            </a:endParaRPr>
          </a:p>
        </p:txBody>
      </p:sp>
      <p:sp>
        <p:nvSpPr>
          <p:cNvPr id="2" name="Title 1"/>
          <p:cNvSpPr>
            <a:spLocks noGrp="1"/>
          </p:cNvSpPr>
          <p:nvPr>
            <p:ph type="title"/>
          </p:nvPr>
        </p:nvSpPr>
        <p:spPr>
          <a:xfrm>
            <a:off x="467544" y="136525"/>
            <a:ext cx="8219255" cy="1276251"/>
          </a:xfrm>
        </p:spPr>
        <p:txBody>
          <a:bodyPr rtlCol="0">
            <a:noAutofit/>
          </a:bodyPr>
          <a:lstStyle/>
          <a:p>
            <a:pPr>
              <a:defRPr/>
            </a:pPr>
            <a:r>
              <a:rPr lang="en-IN" sz="4000" b="1" dirty="0"/>
              <a:t>SCOPE OF LITIGATION PRACTICE</a:t>
            </a:r>
          </a:p>
        </p:txBody>
      </p:sp>
    </p:spTree>
    <p:extLst>
      <p:ext uri="{BB962C8B-B14F-4D97-AF65-F5344CB8AC3E}">
        <p14:creationId xmlns:p14="http://schemas.microsoft.com/office/powerpoint/2010/main" val="40496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SUMMONS</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20</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Notices/summons requiring presence of the Managing Director and senior officer should not be with threats or warning that they would be punished or prosecuted.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Even when facts are to be ascertained and documents are required, personal presence of senior officer may not be necessary unless there are compelling reasons.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letters/notices must be appropriately worded.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It should not intimidate and be minatory.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pt-BR" sz="2800" dirty="0"/>
              <a:t>[2018] 100 taxmann.com 307 (Delhi)</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35105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3</a:t>
            </a:fld>
            <a:endParaRPr lang="en-IN" altLang="en-US">
              <a:solidFill>
                <a:schemeClr val="bg1"/>
              </a:solidFill>
            </a:endParaRPr>
          </a:p>
        </p:txBody>
      </p:sp>
      <p:sp>
        <p:nvSpPr>
          <p:cNvPr id="8" name="Content Placeholder 2"/>
          <p:cNvSpPr txBox="1">
            <a:spLocks/>
          </p:cNvSpPr>
          <p:nvPr/>
        </p:nvSpPr>
        <p:spPr>
          <a:xfrm>
            <a:off x="300005" y="1412776"/>
            <a:ext cx="8386795" cy="494357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Advising the client on the course of action to be adopted i.e. whether to litigate or not on the issues raised by the department in the course of audit/ investigation;</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altLang="en-US" sz="3400" dirty="0">
                <a:ea typeface="Cambria Math" panose="02040503050406030204" pitchFamily="18" charset="0"/>
                <a:cs typeface="Cambria Math" panose="02040503050406030204" pitchFamily="18" charset="0"/>
              </a:rPr>
              <a:t>Representing clients in adjudication proceedings by drafting reply to show cause notice, submissions and attending hearings and post-hearing filing of submissions/evidence (if needed).</a:t>
            </a:r>
          </a:p>
        </p:txBody>
      </p:sp>
      <p:sp>
        <p:nvSpPr>
          <p:cNvPr id="2" name="Title 1"/>
          <p:cNvSpPr>
            <a:spLocks noGrp="1"/>
          </p:cNvSpPr>
          <p:nvPr>
            <p:ph type="title"/>
          </p:nvPr>
        </p:nvSpPr>
        <p:spPr>
          <a:xfrm>
            <a:off x="467544" y="136525"/>
            <a:ext cx="8219255" cy="1276251"/>
          </a:xfrm>
        </p:spPr>
        <p:txBody>
          <a:bodyPr rtlCol="0">
            <a:noAutofit/>
          </a:bodyPr>
          <a:lstStyle/>
          <a:p>
            <a:pPr>
              <a:defRPr/>
            </a:pPr>
            <a:r>
              <a:rPr lang="en-IN" sz="4000" b="1" dirty="0"/>
              <a:t>SCOPE OF LITIGATION PRACTICE</a:t>
            </a:r>
          </a:p>
        </p:txBody>
      </p:sp>
    </p:spTree>
    <p:extLst>
      <p:ext uri="{BB962C8B-B14F-4D97-AF65-F5344CB8AC3E}">
        <p14:creationId xmlns:p14="http://schemas.microsoft.com/office/powerpoint/2010/main" val="270957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a:t>
            </a:fld>
            <a:endParaRPr lang="en-IN" altLang="en-US">
              <a:solidFill>
                <a:schemeClr val="bg1"/>
              </a:solidFill>
            </a:endParaRPr>
          </a:p>
        </p:txBody>
      </p:sp>
      <p:sp>
        <p:nvSpPr>
          <p:cNvPr id="8" name="Content Placeholder 2"/>
          <p:cNvSpPr txBox="1">
            <a:spLocks/>
          </p:cNvSpPr>
          <p:nvPr/>
        </p:nvSpPr>
        <p:spPr>
          <a:xfrm>
            <a:off x="300005" y="1412776"/>
            <a:ext cx="8386795" cy="494357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Drafting of appeal before the first appellate authority or Tribunal and appearance;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Assisting other CA or Advocate in the above areas or a</a:t>
            </a:r>
            <a:r>
              <a:rPr lang="en-IN" altLang="en-US" sz="3400" dirty="0">
                <a:ea typeface="Cambria Math" panose="02040503050406030204" pitchFamily="18" charset="0"/>
                <a:cs typeface="Cambria Math" panose="02040503050406030204" pitchFamily="18" charset="0"/>
              </a:rPr>
              <a:t>ssisting Advocates in matters before the High Court/Supreme Court including in understanding facts for preparation of grounds for appeal, counter, rejoinder and legal research.</a:t>
            </a:r>
          </a:p>
        </p:txBody>
      </p:sp>
      <p:sp>
        <p:nvSpPr>
          <p:cNvPr id="2" name="Title 1"/>
          <p:cNvSpPr>
            <a:spLocks noGrp="1"/>
          </p:cNvSpPr>
          <p:nvPr>
            <p:ph type="title"/>
          </p:nvPr>
        </p:nvSpPr>
        <p:spPr>
          <a:xfrm>
            <a:off x="467544" y="136525"/>
            <a:ext cx="8219255" cy="1276251"/>
          </a:xfrm>
        </p:spPr>
        <p:txBody>
          <a:bodyPr rtlCol="0">
            <a:noAutofit/>
          </a:bodyPr>
          <a:lstStyle/>
          <a:p>
            <a:pPr>
              <a:defRPr/>
            </a:pPr>
            <a:r>
              <a:rPr lang="en-IN" sz="4000" b="1" dirty="0"/>
              <a:t>SCOPE OF LITIGATION PRACTICE</a:t>
            </a:r>
          </a:p>
        </p:txBody>
      </p:sp>
    </p:spTree>
    <p:extLst>
      <p:ext uri="{BB962C8B-B14F-4D97-AF65-F5344CB8AC3E}">
        <p14:creationId xmlns:p14="http://schemas.microsoft.com/office/powerpoint/2010/main" val="48529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5</a:t>
            </a:fld>
            <a:endParaRPr lang="en-IN" altLang="en-US">
              <a:solidFill>
                <a:schemeClr val="bg1"/>
              </a:solidFill>
            </a:endParaRPr>
          </a:p>
        </p:txBody>
      </p:sp>
      <p:sp>
        <p:nvSpPr>
          <p:cNvPr id="8" name="Content Placeholder 2"/>
          <p:cNvSpPr txBox="1">
            <a:spLocks/>
          </p:cNvSpPr>
          <p:nvPr/>
        </p:nvSpPr>
        <p:spPr>
          <a:xfrm>
            <a:off x="300005" y="1412776"/>
            <a:ext cx="8386795" cy="494357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Drafting of appeal before the first appellate authority or Tribunal and appearance;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Assisting other CA or Advocate in the above areas or a</a:t>
            </a:r>
            <a:r>
              <a:rPr lang="en-IN" altLang="en-US" sz="3400" dirty="0">
                <a:ea typeface="Cambria Math" panose="02040503050406030204" pitchFamily="18" charset="0"/>
                <a:cs typeface="Cambria Math" panose="02040503050406030204" pitchFamily="18" charset="0"/>
              </a:rPr>
              <a:t>ssisting Advocates in matters before the High Court/Supreme Court including in understanding facts for preparation of grounds for appeal, counter, rejoinder and legal research.</a:t>
            </a:r>
          </a:p>
        </p:txBody>
      </p:sp>
      <p:sp>
        <p:nvSpPr>
          <p:cNvPr id="2" name="Title 1"/>
          <p:cNvSpPr>
            <a:spLocks noGrp="1"/>
          </p:cNvSpPr>
          <p:nvPr>
            <p:ph type="title"/>
          </p:nvPr>
        </p:nvSpPr>
        <p:spPr>
          <a:xfrm>
            <a:off x="467544" y="136525"/>
            <a:ext cx="8219255" cy="1276251"/>
          </a:xfrm>
        </p:spPr>
        <p:txBody>
          <a:bodyPr rtlCol="0">
            <a:noAutofit/>
          </a:bodyPr>
          <a:lstStyle/>
          <a:p>
            <a:pPr>
              <a:defRPr/>
            </a:pPr>
            <a:r>
              <a:rPr lang="en-IN" sz="4000" b="1" dirty="0"/>
              <a:t>SCOPE OF LITIGATION PRACTICE</a:t>
            </a:r>
          </a:p>
        </p:txBody>
      </p:sp>
    </p:spTree>
    <p:extLst>
      <p:ext uri="{BB962C8B-B14F-4D97-AF65-F5344CB8AC3E}">
        <p14:creationId xmlns:p14="http://schemas.microsoft.com/office/powerpoint/2010/main" val="383771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6</a:t>
            </a:fld>
            <a:endParaRPr lang="en-IN" altLang="en-US">
              <a:solidFill>
                <a:schemeClr val="bg1"/>
              </a:solidFill>
            </a:endParaRPr>
          </a:p>
        </p:txBody>
      </p:sp>
      <p:pic>
        <p:nvPicPr>
          <p:cNvPr id="5" name="Picture 2" descr="Search more effectively with Google opera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1835">
            <a:off x="474938" y="1821467"/>
            <a:ext cx="3624338" cy="242832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995936" y="620688"/>
            <a:ext cx="4896544" cy="5735662"/>
          </a:xfrm>
          <a:prstGeom prst="rect">
            <a:avLst/>
          </a:prstGeom>
        </p:spPr>
        <p:style>
          <a:lnRef idx="2">
            <a:schemeClr val="accent4"/>
          </a:lnRef>
          <a:fillRef idx="1">
            <a:schemeClr val="lt1"/>
          </a:fillRef>
          <a:effectRef idx="0">
            <a:schemeClr val="accent4"/>
          </a:effectRef>
          <a:fontRef idx="minor">
            <a:schemeClr val="dk1"/>
          </a:fontRef>
        </p:style>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200" dirty="0">
                <a:latin typeface="Times New Roman" panose="02020603050405020304" pitchFamily="18" charset="0"/>
                <a:cs typeface="Times New Roman" panose="02020603050405020304" pitchFamily="18" charset="0"/>
              </a:rPr>
              <a:t>As per sec. 67, an officer not below the rank of Joint Commissioner to authorise in writing an inspection or search.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Such authorisation can be given only if Joint Commissioner </a:t>
            </a:r>
            <a:r>
              <a:rPr lang="en-IN" altLang="en-US" sz="2200" b="1" i="1" dirty="0">
                <a:latin typeface="Times New Roman" panose="02020603050405020304" pitchFamily="18" charset="0"/>
                <a:ea typeface="Cambria Math" panose="02040503050406030204" pitchFamily="18" charset="0"/>
                <a:cs typeface="Times New Roman" panose="02020603050405020304" pitchFamily="18" charset="0"/>
              </a:rPr>
              <a:t>has reasons to believe </a:t>
            </a: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that the person concerned has done one of the following: </a:t>
            </a:r>
          </a:p>
          <a:p>
            <a:pPr marL="571500" lvl="2" algn="just">
              <a:lnSpc>
                <a:spcPct val="100000"/>
              </a:lnSpc>
              <a:spcBef>
                <a:spcPts val="450"/>
              </a:spcBef>
              <a:spcAft>
                <a:spcPts val="450"/>
              </a:spcAft>
              <a:buClr>
                <a:schemeClr val="tx2"/>
              </a:buClr>
              <a:defRPr/>
            </a:pPr>
            <a:r>
              <a:rPr lang="en-IN" altLang="en-US" sz="2200" dirty="0" err="1">
                <a:latin typeface="Times New Roman" panose="02020603050405020304" pitchFamily="18" charset="0"/>
                <a:ea typeface="Cambria Math" panose="02040503050406030204" pitchFamily="18" charset="0"/>
                <a:cs typeface="Times New Roman" panose="02020603050405020304" pitchFamily="18" charset="0"/>
              </a:rPr>
              <a:t>i</a:t>
            </a: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 suppressed any transaction of supply; </a:t>
            </a:r>
          </a:p>
          <a:p>
            <a:pPr marL="571500" lvl="2" algn="just">
              <a:lnSpc>
                <a:spcPct val="100000"/>
              </a:lnSpc>
              <a:spcBef>
                <a:spcPts val="450"/>
              </a:spcBef>
              <a:spcAft>
                <a:spcPts val="450"/>
              </a:spcAft>
              <a:buClr>
                <a:schemeClr val="tx2"/>
              </a:buCl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ii. suppressed stock of goods in hand; </a:t>
            </a:r>
          </a:p>
          <a:p>
            <a:pPr marL="571500" lvl="2" algn="just">
              <a:lnSpc>
                <a:spcPct val="100000"/>
              </a:lnSpc>
              <a:spcBef>
                <a:spcPts val="450"/>
              </a:spcBef>
              <a:spcAft>
                <a:spcPts val="450"/>
              </a:spcAft>
              <a:buClr>
                <a:schemeClr val="tx2"/>
              </a:buCl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iii. claimed excess input tax credit; </a:t>
            </a:r>
          </a:p>
          <a:p>
            <a:pPr marL="571500" lvl="2" algn="just">
              <a:lnSpc>
                <a:spcPct val="100000"/>
              </a:lnSpc>
              <a:spcBef>
                <a:spcPts val="450"/>
              </a:spcBef>
              <a:spcAft>
                <a:spcPts val="450"/>
              </a:spcAft>
              <a:buClr>
                <a:schemeClr val="tx2"/>
              </a:buCl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iv. contravened any provision of the Act/Rules to evade tax</a:t>
            </a:r>
            <a:r>
              <a:rPr lang="en-IN" altLang="en-US" dirty="0">
                <a:latin typeface="Times New Roman" panose="02020603050405020304" pitchFamily="18" charset="0"/>
                <a:ea typeface="Cambria Math"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85970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7</a:t>
            </a:fld>
            <a:endParaRPr lang="en-IN" altLang="en-US">
              <a:solidFill>
                <a:schemeClr val="bg1"/>
              </a:solidFill>
            </a:endParaRPr>
          </a:p>
        </p:txBody>
      </p:sp>
      <p:sp>
        <p:nvSpPr>
          <p:cNvPr id="8" name="Content Placeholder 2"/>
          <p:cNvSpPr txBox="1">
            <a:spLocks/>
          </p:cNvSpPr>
          <p:nvPr/>
        </p:nvSpPr>
        <p:spPr>
          <a:xfrm>
            <a:off x="395536" y="332656"/>
            <a:ext cx="8064896" cy="61206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400" dirty="0">
                <a:latin typeface="Times New Roman" panose="02020603050405020304" pitchFamily="18" charset="0"/>
                <a:cs typeface="Times New Roman" panose="02020603050405020304" pitchFamily="18" charset="0"/>
              </a:rPr>
              <a:t>Authorisation can be given to an officer to carry out inspection of any of the following: </a:t>
            </a:r>
          </a:p>
          <a:p>
            <a:pPr marL="571500" lvl="2" algn="just">
              <a:lnSpc>
                <a:spcPct val="100000"/>
              </a:lnSpc>
              <a:spcBef>
                <a:spcPts val="450"/>
              </a:spcBef>
              <a:spcAft>
                <a:spcPts val="450"/>
              </a:spcAft>
              <a:buClr>
                <a:schemeClr val="tx2"/>
              </a:buClr>
              <a:defRPr/>
            </a:pPr>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any place registered/non-registered of business of a taxable person </a:t>
            </a:r>
          </a:p>
          <a:p>
            <a:pPr marL="571500" lvl="2" algn="just">
              <a:lnSpc>
                <a:spcPct val="100000"/>
              </a:lnSpc>
              <a:spcBef>
                <a:spcPts val="450"/>
              </a:spcBef>
              <a:spcAft>
                <a:spcPts val="450"/>
              </a:spcAft>
              <a:buClr>
                <a:schemeClr val="tx2"/>
              </a:buClr>
              <a:defRPr/>
            </a:pPr>
            <a:r>
              <a:rPr lang="en-IN" sz="2400" dirty="0">
                <a:latin typeface="Times New Roman" panose="02020603050405020304" pitchFamily="18" charset="0"/>
                <a:cs typeface="Times New Roman" panose="02020603050405020304" pitchFamily="18" charset="0"/>
              </a:rPr>
              <a:t>ii. any place of business of a person engaged in the business of transporting goods whether or not he is a registered taxable person </a:t>
            </a:r>
          </a:p>
          <a:p>
            <a:pPr marL="571500" lvl="2" algn="just">
              <a:lnSpc>
                <a:spcPct val="100000"/>
              </a:lnSpc>
              <a:spcBef>
                <a:spcPts val="450"/>
              </a:spcBef>
              <a:spcAft>
                <a:spcPts val="450"/>
              </a:spcAft>
              <a:buClr>
                <a:schemeClr val="tx2"/>
              </a:buClr>
              <a:defRPr/>
            </a:pPr>
            <a:r>
              <a:rPr lang="en-IN" sz="2400" dirty="0">
                <a:latin typeface="Times New Roman" panose="02020603050405020304" pitchFamily="18" charset="0"/>
                <a:cs typeface="Times New Roman" panose="02020603050405020304" pitchFamily="18" charset="0"/>
              </a:rPr>
              <a:t>iii. any place of business of an owner or an operator of a warehouse or a </a:t>
            </a:r>
            <a:r>
              <a:rPr lang="en-IN" sz="2400" dirty="0" err="1">
                <a:latin typeface="Times New Roman" panose="02020603050405020304" pitchFamily="18" charset="0"/>
                <a:cs typeface="Times New Roman" panose="02020603050405020304" pitchFamily="18" charset="0"/>
              </a:rPr>
              <a:t>godown</a:t>
            </a:r>
            <a:r>
              <a:rPr lang="en-IN" sz="2400" dirty="0">
                <a:latin typeface="Times New Roman" panose="02020603050405020304" pitchFamily="18" charset="0"/>
                <a:cs typeface="Times New Roman" panose="02020603050405020304" pitchFamily="18" charset="0"/>
              </a:rPr>
              <a:t>. [Section 67(1)]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400" dirty="0">
                <a:latin typeface="Times New Roman" panose="02020603050405020304" pitchFamily="18" charset="0"/>
                <a:cs typeface="Times New Roman" panose="02020603050405020304" pitchFamily="18" charset="0"/>
              </a:rPr>
              <a:t>Inspection is a softer provision than search and seizure.</a:t>
            </a:r>
            <a:endParaRPr lang="en-IN" altLang="en-US" sz="2400" dirty="0">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074" name="Picture 2" descr="Image result for amazon warehouse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29" y="4636276"/>
            <a:ext cx="4791478" cy="195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1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8</a:t>
            </a:fld>
            <a:endParaRPr lang="en-IN" altLang="en-US">
              <a:solidFill>
                <a:schemeClr val="bg1"/>
              </a:solidFill>
            </a:endParaRPr>
          </a:p>
        </p:txBody>
      </p:sp>
      <p:sp>
        <p:nvSpPr>
          <p:cNvPr id="8" name="Content Placeholder 2"/>
          <p:cNvSpPr txBox="1">
            <a:spLocks/>
          </p:cNvSpPr>
          <p:nvPr/>
        </p:nvSpPr>
        <p:spPr>
          <a:xfrm>
            <a:off x="396479" y="620688"/>
            <a:ext cx="8386795" cy="561662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It allows access to premises to verify whether evasion of tax has taken place.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If inspection </a:t>
            </a:r>
            <a:r>
              <a:rPr lang="en-IN" sz="2800" b="1" dirty="0"/>
              <a:t>leads to a reason to believe </a:t>
            </a:r>
            <a:r>
              <a:rPr lang="en-IN" sz="2800" dirty="0"/>
              <a:t>that goods liable to confiscation or documents relevant for any proceedings are secreted at any place, the premises may be then searched.</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Search is more invasive than inspection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Search warrant can be issued if Joint Commissioner has reasons to believe pursuant to an inspection or otherwise that goods liable to confiscation or any documents or books or things relevant to any proceedings are secreted in any place [Section 67(2)] </a:t>
            </a:r>
          </a:p>
        </p:txBody>
      </p:sp>
    </p:spTree>
    <p:extLst>
      <p:ext uri="{BB962C8B-B14F-4D97-AF65-F5344CB8AC3E}">
        <p14:creationId xmlns:p14="http://schemas.microsoft.com/office/powerpoint/2010/main" val="183335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9</a:t>
            </a:fld>
            <a:endParaRPr lang="en-IN" altLang="en-US">
              <a:solidFill>
                <a:schemeClr val="bg1"/>
              </a:solidFill>
            </a:endParaRPr>
          </a:p>
        </p:txBody>
      </p:sp>
      <p:sp>
        <p:nvSpPr>
          <p:cNvPr id="8" name="Content Placeholder 2"/>
          <p:cNvSpPr txBox="1">
            <a:spLocks/>
          </p:cNvSpPr>
          <p:nvPr/>
        </p:nvSpPr>
        <p:spPr>
          <a:xfrm>
            <a:off x="395536" y="1055438"/>
            <a:ext cx="482359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b="1" dirty="0">
                <a:solidFill>
                  <a:srgbClr val="FF0000"/>
                </a:solidFill>
                <a:effectLst>
                  <a:outerShdw blurRad="38100" dist="38100" dir="2700000" algn="tl">
                    <a:srgbClr val="000000">
                      <a:alpha val="43137"/>
                    </a:srgbClr>
                  </a:outerShdw>
                </a:effectLst>
              </a:rPr>
              <a:t>Search warrant </a:t>
            </a:r>
            <a:r>
              <a:rPr lang="en-IN" sz="2800" dirty="0"/>
              <a:t>can be issued if Joint Commissioner has reasons to believe pursuant to an inspection or otherwise that goods liable to confiscation or any documents or books or things relevant to any proceedings are secreted in any place [Section 67(2)] </a:t>
            </a:r>
          </a:p>
        </p:txBody>
      </p:sp>
      <p:pic>
        <p:nvPicPr>
          <p:cNvPr id="5122" name="Picture 2" descr="Image result for search warrant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88840"/>
            <a:ext cx="3619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05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1370</Words>
  <Application>Microsoft Office PowerPoint</Application>
  <PresentationFormat>On-screen Show (4:3)</PresentationFormat>
  <Paragraphs>104</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Algerian</vt:lpstr>
      <vt:lpstr>Arial</vt:lpstr>
      <vt:lpstr>Calibri</vt:lpstr>
      <vt:lpstr>Times New Roman</vt:lpstr>
      <vt:lpstr>Wingdings</vt:lpstr>
      <vt:lpstr>Office Theme</vt:lpstr>
      <vt:lpstr>GST: Handling of Complex issues arising in varied business conditions</vt:lpstr>
      <vt:lpstr>SCOPE OF LITIGATION PRACTICE</vt:lpstr>
      <vt:lpstr>SCOPE OF LITIGATION PRACTICE</vt:lpstr>
      <vt:lpstr>SCOPE OF LITIGATION PRACTICE</vt:lpstr>
      <vt:lpstr>SCOPE OF LITIGATION PRACTICE</vt:lpstr>
      <vt:lpstr>PowerPoint Presentation</vt:lpstr>
      <vt:lpstr>PowerPoint Presentation</vt:lpstr>
      <vt:lpstr>SEARCH</vt:lpstr>
      <vt:lpstr>SEARCH</vt:lpstr>
      <vt:lpstr>PowerPoint Presentation</vt:lpstr>
      <vt:lpstr>SEARCH</vt:lpstr>
      <vt:lpstr>SEARCH</vt:lpstr>
      <vt:lpstr>SEARCH</vt:lpstr>
      <vt:lpstr>SEARCH</vt:lpstr>
      <vt:lpstr>SEARCH</vt:lpstr>
      <vt:lpstr>SEARCH</vt:lpstr>
      <vt:lpstr>SEARCH</vt:lpstr>
      <vt:lpstr>SEARCH</vt:lpstr>
      <vt:lpstr>SEARCH</vt:lpstr>
      <vt:lpstr>SUMMONS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TAX CREDIT</dc:title>
  <dc:creator>Vinay Kumar Shraff</dc:creator>
  <cp:lastModifiedBy>VINAY</cp:lastModifiedBy>
  <cp:revision>55</cp:revision>
  <dcterms:created xsi:type="dcterms:W3CDTF">2017-09-15T12:27:52Z</dcterms:created>
  <dcterms:modified xsi:type="dcterms:W3CDTF">2019-05-10T12:55:57Z</dcterms:modified>
</cp:coreProperties>
</file>